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2" r:id="rId4"/>
    <p:sldId id="260" r:id="rId5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42377-0A69-447C-906B-95B171FFE953}" type="doc">
      <dgm:prSet loTypeId="urn:microsoft.com/office/officeart/2005/8/layout/vProcess5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i-FI"/>
        </a:p>
      </dgm:t>
    </dgm:pt>
    <dgm:pt modelId="{BD32442F-726A-410E-8617-4694C0F93905}">
      <dgm:prSet phldrT="[Teksti]" custT="1"/>
      <dgm:spPr/>
      <dgm:t>
        <a:bodyPr/>
        <a:lstStyle/>
        <a:p>
          <a:pPr algn="ctr"/>
          <a:r>
            <a:rPr lang="fi-FI" sz="1800" b="1" dirty="0" smtClean="0">
              <a:solidFill>
                <a:srgbClr val="C00000"/>
              </a:solidFill>
            </a:rPr>
            <a:t>	HANKKEEN ALOITUSVAIHE: Työntekijä laatii työlle tavoitteet, aikatauluttaa oman ohjelman, keskustelee asiasta ohjausryhmässä, laatii oman </a:t>
          </a:r>
          <a:r>
            <a:rPr lang="fi-FI" sz="1800" b="1" dirty="0" err="1" smtClean="0">
              <a:solidFill>
                <a:srgbClr val="C00000"/>
              </a:solidFill>
            </a:rPr>
            <a:t>swot-analyysin</a:t>
          </a:r>
          <a:r>
            <a:rPr lang="fi-FI" sz="1800" b="1" dirty="0" smtClean="0">
              <a:solidFill>
                <a:srgbClr val="C00000"/>
              </a:solidFill>
            </a:rPr>
            <a:t>, tiedottaa kunnassa ja paikallislehdessä</a:t>
          </a:r>
          <a:endParaRPr lang="fi-FI" sz="2400" dirty="0">
            <a:solidFill>
              <a:srgbClr val="FF0000"/>
            </a:solidFill>
          </a:endParaRPr>
        </a:p>
      </dgm:t>
    </dgm:pt>
    <dgm:pt modelId="{CEED125B-B6DA-403C-B53E-352E75F5C325}" type="parTrans" cxnId="{AF745AB3-DF57-4CB4-B48A-6CA4929E852E}">
      <dgm:prSet/>
      <dgm:spPr/>
      <dgm:t>
        <a:bodyPr/>
        <a:lstStyle/>
        <a:p>
          <a:endParaRPr lang="fi-FI"/>
        </a:p>
      </dgm:t>
    </dgm:pt>
    <dgm:pt modelId="{A8B47D5C-FBEC-40AA-8B90-B59DBB9396F7}" type="sibTrans" cxnId="{AF745AB3-DF57-4CB4-B48A-6CA4929E852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i-FI"/>
        </a:p>
      </dgm:t>
    </dgm:pt>
    <dgm:pt modelId="{7FA7170E-9E05-45E3-82F0-70DEFF538A36}">
      <dgm:prSet phldrT="[Teksti]"/>
      <dgm:spPr/>
      <dgm:t>
        <a:bodyPr/>
        <a:lstStyle/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dirty="0"/>
        </a:p>
      </dgm:t>
    </dgm:pt>
    <dgm:pt modelId="{245885C6-AD75-4DF5-9B18-9CD8810E9210}" type="parTrans" cxnId="{823A35DB-5492-462F-87A4-A14351CD3307}">
      <dgm:prSet/>
      <dgm:spPr/>
      <dgm:t>
        <a:bodyPr/>
        <a:lstStyle/>
        <a:p>
          <a:endParaRPr lang="fi-FI"/>
        </a:p>
      </dgm:t>
    </dgm:pt>
    <dgm:pt modelId="{30058D12-E80A-492A-8250-12EB547444A5}" type="sibTrans" cxnId="{823A35DB-5492-462F-87A4-A14351CD3307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i-FI"/>
        </a:p>
      </dgm:t>
    </dgm:pt>
    <dgm:pt modelId="{9ABAD8B5-36AC-4BDF-8378-1C56098D66EA}" type="pres">
      <dgm:prSet presAssocID="{88D42377-0A69-447C-906B-95B171FFE9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160C1FC-6F26-4F6B-877C-7D8B95D1ABF9}" type="pres">
      <dgm:prSet presAssocID="{88D42377-0A69-447C-906B-95B171FFE953}" presName="dummyMaxCanvas" presStyleCnt="0">
        <dgm:presLayoutVars/>
      </dgm:prSet>
      <dgm:spPr/>
    </dgm:pt>
    <dgm:pt modelId="{575FA820-C76D-4706-B0BB-14F9AB442689}" type="pres">
      <dgm:prSet presAssocID="{88D42377-0A69-447C-906B-95B171FFE953}" presName="TwoNodes_1" presStyleLbl="node1" presStyleIdx="0" presStyleCnt="2" custScaleX="117647" custScaleY="48491" custLinFactNeighborX="964" custLinFactNeighborY="1604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ADE4FEE-068B-4B1F-AD6D-6E1DD017F3E6}" type="pres">
      <dgm:prSet presAssocID="{88D42377-0A69-447C-906B-95B171FFE953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E388231-F93D-4FC4-B322-3F76CF252455}" type="pres">
      <dgm:prSet presAssocID="{88D42377-0A69-447C-906B-95B171FFE953}" presName="TwoConn_1-2" presStyleLbl="fgAccFollowNode1" presStyleIdx="0" presStyleCnt="1" custScaleX="135879" custScaleY="100000" custLinFactNeighborX="25818" custLinFactNeighborY="-7936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6C85046-2782-4F71-9C79-E6B82B1A2B7B}" type="pres">
      <dgm:prSet presAssocID="{88D42377-0A69-447C-906B-95B171FFE953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550DF84-C71F-4BAC-81F8-039CE3DFC105}" type="pres">
      <dgm:prSet presAssocID="{88D42377-0A69-447C-906B-95B171FFE953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23A35DB-5492-462F-87A4-A14351CD3307}" srcId="{88D42377-0A69-447C-906B-95B171FFE953}" destId="{7FA7170E-9E05-45E3-82F0-70DEFF538A36}" srcOrd="1" destOrd="0" parTransId="{245885C6-AD75-4DF5-9B18-9CD8810E9210}" sibTransId="{30058D12-E80A-492A-8250-12EB547444A5}"/>
    <dgm:cxn modelId="{3FA0609D-450D-4C96-BB3C-7DCDC1D58BDA}" type="presOf" srcId="{BD32442F-726A-410E-8617-4694C0F93905}" destId="{D6C85046-2782-4F71-9C79-E6B82B1A2B7B}" srcOrd="1" destOrd="0" presId="urn:microsoft.com/office/officeart/2005/8/layout/vProcess5"/>
    <dgm:cxn modelId="{75FC0400-3F94-4256-A246-078024D9F265}" type="presOf" srcId="{7FA7170E-9E05-45E3-82F0-70DEFF538A36}" destId="{6ADE4FEE-068B-4B1F-AD6D-6E1DD017F3E6}" srcOrd="0" destOrd="0" presId="urn:microsoft.com/office/officeart/2005/8/layout/vProcess5"/>
    <dgm:cxn modelId="{AF745AB3-DF57-4CB4-B48A-6CA4929E852E}" srcId="{88D42377-0A69-447C-906B-95B171FFE953}" destId="{BD32442F-726A-410E-8617-4694C0F93905}" srcOrd="0" destOrd="0" parTransId="{CEED125B-B6DA-403C-B53E-352E75F5C325}" sibTransId="{A8B47D5C-FBEC-40AA-8B90-B59DBB9396F7}"/>
    <dgm:cxn modelId="{3A0DF0BD-DADE-4371-B43C-81BC9AC319C4}" type="presOf" srcId="{BD32442F-726A-410E-8617-4694C0F93905}" destId="{575FA820-C76D-4706-B0BB-14F9AB442689}" srcOrd="0" destOrd="0" presId="urn:microsoft.com/office/officeart/2005/8/layout/vProcess5"/>
    <dgm:cxn modelId="{EC0AE965-9BC0-4CD4-B45E-BFBF449E82A2}" type="presOf" srcId="{A8B47D5C-FBEC-40AA-8B90-B59DBB9396F7}" destId="{7E388231-F93D-4FC4-B322-3F76CF252455}" srcOrd="0" destOrd="0" presId="urn:microsoft.com/office/officeart/2005/8/layout/vProcess5"/>
    <dgm:cxn modelId="{76254F3C-682D-421D-8D8A-3A0FC81C642F}" type="presOf" srcId="{88D42377-0A69-447C-906B-95B171FFE953}" destId="{9ABAD8B5-36AC-4BDF-8378-1C56098D66EA}" srcOrd="0" destOrd="0" presId="urn:microsoft.com/office/officeart/2005/8/layout/vProcess5"/>
    <dgm:cxn modelId="{113B99C4-A148-46BB-8279-0F5CBCA6C6F4}" type="presOf" srcId="{7FA7170E-9E05-45E3-82F0-70DEFF538A36}" destId="{0550DF84-C71F-4BAC-81F8-039CE3DFC105}" srcOrd="1" destOrd="0" presId="urn:microsoft.com/office/officeart/2005/8/layout/vProcess5"/>
    <dgm:cxn modelId="{6FAC0618-3099-43BF-BCAF-18A1339D002D}" type="presParOf" srcId="{9ABAD8B5-36AC-4BDF-8378-1C56098D66EA}" destId="{C160C1FC-6F26-4F6B-877C-7D8B95D1ABF9}" srcOrd="0" destOrd="0" presId="urn:microsoft.com/office/officeart/2005/8/layout/vProcess5"/>
    <dgm:cxn modelId="{C1DBA79D-3AD1-4841-983A-D1D8CD6410A7}" type="presParOf" srcId="{9ABAD8B5-36AC-4BDF-8378-1C56098D66EA}" destId="{575FA820-C76D-4706-B0BB-14F9AB442689}" srcOrd="1" destOrd="0" presId="urn:microsoft.com/office/officeart/2005/8/layout/vProcess5"/>
    <dgm:cxn modelId="{FFF13E5C-4B91-449B-8AB4-20329FD4EDF2}" type="presParOf" srcId="{9ABAD8B5-36AC-4BDF-8378-1C56098D66EA}" destId="{6ADE4FEE-068B-4B1F-AD6D-6E1DD017F3E6}" srcOrd="2" destOrd="0" presId="urn:microsoft.com/office/officeart/2005/8/layout/vProcess5"/>
    <dgm:cxn modelId="{899427A0-510C-45A2-82CB-63DBF3FB6C68}" type="presParOf" srcId="{9ABAD8B5-36AC-4BDF-8378-1C56098D66EA}" destId="{7E388231-F93D-4FC4-B322-3F76CF252455}" srcOrd="3" destOrd="0" presId="urn:microsoft.com/office/officeart/2005/8/layout/vProcess5"/>
    <dgm:cxn modelId="{CCB62D0D-7809-4BE0-8D91-5FB7D489DC42}" type="presParOf" srcId="{9ABAD8B5-36AC-4BDF-8378-1C56098D66EA}" destId="{D6C85046-2782-4F71-9C79-E6B82B1A2B7B}" srcOrd="4" destOrd="0" presId="urn:microsoft.com/office/officeart/2005/8/layout/vProcess5"/>
    <dgm:cxn modelId="{18D81129-6B1C-4A12-9DCD-D11A5E38D32D}" type="presParOf" srcId="{9ABAD8B5-36AC-4BDF-8378-1C56098D66EA}" destId="{0550DF84-C71F-4BAC-81F8-039CE3DFC10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0C6221-A4AF-47E7-9520-7137D2DC0499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B73CC428-4DAC-4C71-BF98-1B42DF214DE3}">
      <dgm:prSet phldrT="[Teksti]"/>
      <dgm:spPr/>
      <dgm:t>
        <a:bodyPr/>
        <a:lstStyle/>
        <a:p>
          <a:r>
            <a:rPr lang="fi-FI" b="1" dirty="0" smtClean="0">
              <a:solidFill>
                <a:schemeClr val="tx1"/>
              </a:solidFill>
            </a:rPr>
            <a:t>Vanhusten työryhmän kokoukset</a:t>
          </a:r>
        </a:p>
        <a:p>
          <a:r>
            <a:rPr lang="fi-FI" b="1" dirty="0" smtClean="0">
              <a:solidFill>
                <a:schemeClr val="tx1"/>
              </a:solidFill>
            </a:rPr>
            <a:t>Ja vanhusneuvoston kokoukset </a:t>
          </a:r>
          <a:endParaRPr lang="fi-FI" b="1" dirty="0">
            <a:solidFill>
              <a:schemeClr val="tx1"/>
            </a:solidFill>
          </a:endParaRPr>
        </a:p>
      </dgm:t>
    </dgm:pt>
    <dgm:pt modelId="{F565B41B-DCB9-44CD-B3B2-1D9A77BDCF34}" type="parTrans" cxnId="{36A74141-4D88-4D0B-89B2-4AFDB5207F06}">
      <dgm:prSet/>
      <dgm:spPr/>
      <dgm:t>
        <a:bodyPr/>
        <a:lstStyle/>
        <a:p>
          <a:endParaRPr lang="fi-FI"/>
        </a:p>
      </dgm:t>
    </dgm:pt>
    <dgm:pt modelId="{6D09864D-937C-4BB9-93D9-613E79220B14}" type="sibTrans" cxnId="{36A74141-4D88-4D0B-89B2-4AFDB5207F06}">
      <dgm:prSet/>
      <dgm:spPr/>
      <dgm:t>
        <a:bodyPr/>
        <a:lstStyle/>
        <a:p>
          <a:endParaRPr lang="fi-FI"/>
        </a:p>
      </dgm:t>
    </dgm:pt>
    <dgm:pt modelId="{6EC52653-BDF4-4BAD-9879-BADA8000A049}">
      <dgm:prSet phldrT="[Teksti]"/>
      <dgm:spPr/>
      <dgm:t>
        <a:bodyPr/>
        <a:lstStyle/>
        <a:p>
          <a:r>
            <a:rPr lang="fi-FI" b="1" dirty="0" smtClean="0">
              <a:solidFill>
                <a:schemeClr val="tx1"/>
              </a:solidFill>
            </a:rPr>
            <a:t>Vanhusneuvoston jäsen valitaan mukaan työryhmään</a:t>
          </a:r>
        </a:p>
        <a:p>
          <a:r>
            <a:rPr lang="fi-FI" b="1" dirty="0" smtClean="0">
              <a:solidFill>
                <a:schemeClr val="tx1"/>
              </a:solidFill>
            </a:rPr>
            <a:t>Työryhmä aktiiviseen työhön vanhusneuvoston kanssa!</a:t>
          </a:r>
          <a:endParaRPr lang="fi-FI" b="1" dirty="0">
            <a:solidFill>
              <a:schemeClr val="tx1"/>
            </a:solidFill>
          </a:endParaRPr>
        </a:p>
      </dgm:t>
    </dgm:pt>
    <dgm:pt modelId="{274ADF3E-6E39-44A7-93E6-F9E8837AEC5E}" type="parTrans" cxnId="{52FFC428-8A37-4B48-8EA7-0FD394EB160F}">
      <dgm:prSet/>
      <dgm:spPr/>
      <dgm:t>
        <a:bodyPr/>
        <a:lstStyle/>
        <a:p>
          <a:endParaRPr lang="fi-FI"/>
        </a:p>
      </dgm:t>
    </dgm:pt>
    <dgm:pt modelId="{B8237031-B3D1-4C28-B674-1AE40DF23502}" type="sibTrans" cxnId="{52FFC428-8A37-4B48-8EA7-0FD394EB160F}">
      <dgm:prSet/>
      <dgm:spPr/>
      <dgm:t>
        <a:bodyPr/>
        <a:lstStyle/>
        <a:p>
          <a:endParaRPr lang="fi-FI"/>
        </a:p>
      </dgm:t>
    </dgm:pt>
    <dgm:pt modelId="{16DF7BE8-8EB3-4843-9A76-62FCA21CC4AB}">
      <dgm:prSet phldrT="[Teksti]"/>
      <dgm:spPr/>
      <dgm:t>
        <a:bodyPr/>
        <a:lstStyle/>
        <a:p>
          <a:r>
            <a:rPr lang="fi-FI" b="1" dirty="0" smtClean="0">
              <a:solidFill>
                <a:schemeClr val="tx1"/>
              </a:solidFill>
            </a:rPr>
            <a:t>Keskustelu, mitä vanhuksille, työlle  ja vanhusneuvostolle  kuuluu</a:t>
          </a:r>
        </a:p>
      </dgm:t>
    </dgm:pt>
    <dgm:pt modelId="{F0A8072F-E80C-4F06-BB22-8A48B96B8A17}" type="parTrans" cxnId="{2938449A-7186-46CF-BD73-905926A04E84}">
      <dgm:prSet/>
      <dgm:spPr/>
      <dgm:t>
        <a:bodyPr/>
        <a:lstStyle/>
        <a:p>
          <a:endParaRPr lang="fi-FI"/>
        </a:p>
      </dgm:t>
    </dgm:pt>
    <dgm:pt modelId="{91CA2BF9-507A-436B-8950-D97A17A3C2B2}" type="sibTrans" cxnId="{2938449A-7186-46CF-BD73-905926A04E84}">
      <dgm:prSet/>
      <dgm:spPr/>
      <dgm:t>
        <a:bodyPr/>
        <a:lstStyle/>
        <a:p>
          <a:endParaRPr lang="fi-FI"/>
        </a:p>
      </dgm:t>
    </dgm:pt>
    <dgm:pt modelId="{C6B420C8-5829-476A-AB5E-25A6D7FF3CFD}">
      <dgm:prSet phldrT="[Teksti]"/>
      <dgm:spPr/>
      <dgm:t>
        <a:bodyPr/>
        <a:lstStyle/>
        <a:p>
          <a:r>
            <a:rPr lang="fi-FI" b="1" dirty="0" smtClean="0">
              <a:solidFill>
                <a:schemeClr val="tx1"/>
              </a:solidFill>
            </a:rPr>
            <a:t>Tavoitteet laatia uusi suunnitelma seuraavalle valtuustokaudelle, aineiston kerääminen osastoissa, myös vanhusneuvostossa</a:t>
          </a:r>
          <a:endParaRPr lang="fi-FI" b="1" dirty="0">
            <a:solidFill>
              <a:schemeClr val="tx1"/>
            </a:solidFill>
          </a:endParaRPr>
        </a:p>
      </dgm:t>
    </dgm:pt>
    <dgm:pt modelId="{97E0E326-7098-4D38-B607-FEA9317DE8FA}" type="parTrans" cxnId="{343DEE40-614D-4E26-A7C6-059830ACE74D}">
      <dgm:prSet/>
      <dgm:spPr/>
      <dgm:t>
        <a:bodyPr/>
        <a:lstStyle/>
        <a:p>
          <a:endParaRPr lang="fi-FI"/>
        </a:p>
      </dgm:t>
    </dgm:pt>
    <dgm:pt modelId="{A600A7A7-E355-4F13-938B-558BBF26155F}" type="sibTrans" cxnId="{343DEE40-614D-4E26-A7C6-059830ACE74D}">
      <dgm:prSet/>
      <dgm:spPr/>
      <dgm:t>
        <a:bodyPr/>
        <a:lstStyle/>
        <a:p>
          <a:endParaRPr lang="fi-FI"/>
        </a:p>
      </dgm:t>
    </dgm:pt>
    <dgm:pt modelId="{DBAB408C-CDFE-4599-BFBF-705BC328356C}">
      <dgm:prSet phldrT="[Teksti]" custT="1"/>
      <dgm:spPr/>
      <dgm:t>
        <a:bodyPr/>
        <a:lstStyle/>
        <a:p>
          <a:pPr algn="ctr"/>
          <a:endParaRPr lang="fi-FI" sz="1600" b="1" dirty="0" smtClean="0">
            <a:solidFill>
              <a:schemeClr val="tx1"/>
            </a:solidFill>
          </a:endParaRPr>
        </a:p>
        <a:p>
          <a:pPr algn="ctr"/>
          <a:endParaRPr lang="fi-FI" sz="1200" dirty="0" smtClean="0">
            <a:solidFill>
              <a:schemeClr val="tx1"/>
            </a:solidFill>
          </a:endParaRPr>
        </a:p>
        <a:p>
          <a:pPr algn="l"/>
          <a:r>
            <a:rPr lang="fi-FI" sz="1200" b="1" dirty="0" smtClean="0">
              <a:solidFill>
                <a:schemeClr val="tx1"/>
              </a:solidFill>
            </a:rPr>
            <a:t>4. 11.2013  Vanhus- ja vammaistyöryhmä                  	 ja ohjausryhmä</a:t>
          </a:r>
        </a:p>
        <a:p>
          <a:pPr algn="l"/>
          <a:r>
            <a:rPr lang="fi-FI" sz="1200" b="1" dirty="0" smtClean="0">
              <a:solidFill>
                <a:schemeClr val="tx1"/>
              </a:solidFill>
            </a:rPr>
            <a:t>20.1.2014    Vanhusneuvosto</a:t>
          </a:r>
        </a:p>
        <a:p>
          <a:pPr algn="l"/>
          <a:r>
            <a:rPr lang="fi-FI" sz="1200" b="1" dirty="0" smtClean="0">
              <a:solidFill>
                <a:schemeClr val="tx1"/>
              </a:solidFill>
            </a:rPr>
            <a:t>10.2.2014    Vanhus- ja vammaistyöryhmä</a:t>
          </a:r>
        </a:p>
        <a:p>
          <a:pPr algn="l"/>
          <a:r>
            <a:rPr lang="fi-FI" sz="1200" b="1" dirty="0" smtClean="0">
              <a:solidFill>
                <a:schemeClr val="tx1"/>
              </a:solidFill>
            </a:rPr>
            <a:t>  4.3.2014    Ikäihminen toimijana o-ryhmä</a:t>
          </a:r>
        </a:p>
        <a:p>
          <a:pPr algn="l"/>
          <a:r>
            <a:rPr lang="fi-FI" sz="1200" b="1" dirty="0" smtClean="0">
              <a:solidFill>
                <a:schemeClr val="tx1"/>
              </a:solidFill>
            </a:rPr>
            <a:t>5.3.2014      Vanhusneuvosto</a:t>
          </a:r>
        </a:p>
        <a:p>
          <a:pPr algn="l"/>
          <a:r>
            <a:rPr lang="fi-FI" sz="1200" b="1" dirty="0" smtClean="0">
              <a:solidFill>
                <a:schemeClr val="tx1"/>
              </a:solidFill>
            </a:rPr>
            <a:t>7.15.14        Vanhus- ja vammaistyöryhmä </a:t>
          </a:r>
        </a:p>
        <a:p>
          <a:pPr algn="ctr"/>
          <a:r>
            <a:rPr lang="fi-FI" sz="1200" b="1" dirty="0" smtClean="0"/>
            <a:t>21.5.2014  Vanhusneuvoston kokous</a:t>
          </a:r>
        </a:p>
        <a:p>
          <a:pPr algn="ctr"/>
          <a:endParaRPr lang="fi-FI" sz="1200" dirty="0"/>
        </a:p>
      </dgm:t>
    </dgm:pt>
    <dgm:pt modelId="{F3BCFB85-2316-4A6A-9474-DA9EAA1CED7B}" type="parTrans" cxnId="{292DFA54-56E3-47E8-B819-B9357A82DEF5}">
      <dgm:prSet/>
      <dgm:spPr/>
      <dgm:t>
        <a:bodyPr/>
        <a:lstStyle/>
        <a:p>
          <a:endParaRPr lang="fi-FI"/>
        </a:p>
      </dgm:t>
    </dgm:pt>
    <dgm:pt modelId="{319C61BB-D55F-4EFB-B55E-9EC170EE8A73}" type="sibTrans" cxnId="{292DFA54-56E3-47E8-B819-B9357A82DEF5}">
      <dgm:prSet/>
      <dgm:spPr/>
      <dgm:t>
        <a:bodyPr/>
        <a:lstStyle/>
        <a:p>
          <a:endParaRPr lang="fi-FI"/>
        </a:p>
      </dgm:t>
    </dgm:pt>
    <dgm:pt modelId="{6EA3B9D9-0615-484E-814C-66A97073872A}">
      <dgm:prSet phldrT="[Teksti]"/>
      <dgm:spPr/>
      <dgm:t>
        <a:bodyPr/>
        <a:lstStyle/>
        <a:p>
          <a:r>
            <a:rPr lang="fi-FI" b="1" dirty="0" smtClean="0">
              <a:solidFill>
                <a:schemeClr val="tx1"/>
              </a:solidFill>
            </a:rPr>
            <a:t>Päivitysaineiston kerääminen 30.3 mennessä alueet toimittavat muuttuneet tiedot</a:t>
          </a:r>
          <a:endParaRPr lang="fi-FI" b="1" dirty="0">
            <a:solidFill>
              <a:schemeClr val="tx1"/>
            </a:solidFill>
          </a:endParaRPr>
        </a:p>
      </dgm:t>
    </dgm:pt>
    <dgm:pt modelId="{D1A4F35D-10D0-46B1-963F-D6733A7E514C}" type="parTrans" cxnId="{7A32B57A-E34D-4BA3-B423-2AC1598C7188}">
      <dgm:prSet/>
      <dgm:spPr/>
      <dgm:t>
        <a:bodyPr/>
        <a:lstStyle/>
        <a:p>
          <a:endParaRPr lang="fi-FI"/>
        </a:p>
      </dgm:t>
    </dgm:pt>
    <dgm:pt modelId="{B0FA4BC5-F639-4496-B576-8AA3383E938A}" type="sibTrans" cxnId="{7A32B57A-E34D-4BA3-B423-2AC1598C7188}">
      <dgm:prSet/>
      <dgm:spPr/>
      <dgm:t>
        <a:bodyPr/>
        <a:lstStyle/>
        <a:p>
          <a:endParaRPr lang="fi-FI"/>
        </a:p>
      </dgm:t>
    </dgm:pt>
    <dgm:pt modelId="{DEFC090D-0C5E-46F3-8029-23FA34B9E9AB}">
      <dgm:prSet/>
      <dgm:spPr/>
      <dgm:t>
        <a:bodyPr/>
        <a:lstStyle/>
        <a:p>
          <a:r>
            <a:rPr lang="fi-FI" b="1" dirty="0" smtClean="0">
              <a:solidFill>
                <a:schemeClr val="tx1"/>
              </a:solidFill>
            </a:rPr>
            <a:t>Vanhus- ja vammaistyön suunnitelman päivittämistyö  </a:t>
          </a:r>
          <a:r>
            <a:rPr lang="fi-FI" b="1" dirty="0" err="1" smtClean="0">
              <a:solidFill>
                <a:schemeClr val="tx1"/>
              </a:solidFill>
            </a:rPr>
            <a:t>huhti-toukokuussa</a:t>
          </a:r>
          <a:r>
            <a:rPr lang="fi-FI" b="1" dirty="0" smtClean="0">
              <a:solidFill>
                <a:schemeClr val="tx1"/>
              </a:solidFill>
            </a:rPr>
            <a:t>. Valmisversio viedään vanhusneuvoston jäsenille</a:t>
          </a:r>
          <a:endParaRPr lang="fi-FI" b="1" dirty="0">
            <a:solidFill>
              <a:schemeClr val="tx1"/>
            </a:solidFill>
          </a:endParaRPr>
        </a:p>
      </dgm:t>
    </dgm:pt>
    <dgm:pt modelId="{2D626447-CEE1-4D14-9E5A-06810F16DCE8}" type="parTrans" cxnId="{C65FA5FE-AE4A-4284-AAA9-20F3AB7ED830}">
      <dgm:prSet/>
      <dgm:spPr/>
      <dgm:t>
        <a:bodyPr/>
        <a:lstStyle/>
        <a:p>
          <a:endParaRPr lang="fi-FI"/>
        </a:p>
      </dgm:t>
    </dgm:pt>
    <dgm:pt modelId="{E73EF1A4-386D-47A9-93E1-C84F4F387C9F}" type="sibTrans" cxnId="{C65FA5FE-AE4A-4284-AAA9-20F3AB7ED830}">
      <dgm:prSet/>
      <dgm:spPr/>
      <dgm:t>
        <a:bodyPr/>
        <a:lstStyle/>
        <a:p>
          <a:endParaRPr lang="fi-FI"/>
        </a:p>
      </dgm:t>
    </dgm:pt>
    <dgm:pt modelId="{AB6E8074-772E-4605-A0C7-C8EE42BEA417}" type="pres">
      <dgm:prSet presAssocID="{C20C6221-A4AF-47E7-9520-7137D2DC04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DA88243A-49BF-4609-BB69-F3F621AC8F2D}" type="pres">
      <dgm:prSet presAssocID="{B73CC428-4DAC-4C71-BF98-1B42DF214DE3}" presName="vertOne" presStyleCnt="0"/>
      <dgm:spPr/>
    </dgm:pt>
    <dgm:pt modelId="{63BA4980-C1A2-48C5-AF4A-189334C2133E}" type="pres">
      <dgm:prSet presAssocID="{B73CC428-4DAC-4C71-BF98-1B42DF214DE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6558F513-A0F1-4715-9B30-6F9B8AF94B95}" type="pres">
      <dgm:prSet presAssocID="{B73CC428-4DAC-4C71-BF98-1B42DF214DE3}" presName="parTransOne" presStyleCnt="0"/>
      <dgm:spPr/>
    </dgm:pt>
    <dgm:pt modelId="{A1202E14-17FF-45F9-9DFE-77CF6DDFB225}" type="pres">
      <dgm:prSet presAssocID="{B73CC428-4DAC-4C71-BF98-1B42DF214DE3}" presName="horzOne" presStyleCnt="0"/>
      <dgm:spPr/>
    </dgm:pt>
    <dgm:pt modelId="{8EDBB47E-CCC8-4BF1-B0B8-1B4554423E91}" type="pres">
      <dgm:prSet presAssocID="{6EC52653-BDF4-4BAD-9879-BADA8000A049}" presName="vertTwo" presStyleCnt="0"/>
      <dgm:spPr/>
    </dgm:pt>
    <dgm:pt modelId="{552F2F79-BBDE-415C-BB37-18F1EA9823A3}" type="pres">
      <dgm:prSet presAssocID="{6EC52653-BDF4-4BAD-9879-BADA8000A049}" presName="txTwo" presStyleLbl="node2" presStyleIdx="0" presStyleCnt="2" custScaleY="144565" custLinFactNeighborX="718" custLinFactNeighborY="6026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6044868-F479-4672-A9B0-9D62D721C85E}" type="pres">
      <dgm:prSet presAssocID="{6EC52653-BDF4-4BAD-9879-BADA8000A049}" presName="parTransTwo" presStyleCnt="0"/>
      <dgm:spPr/>
    </dgm:pt>
    <dgm:pt modelId="{223C707C-6F75-47A5-8773-2549A47216B4}" type="pres">
      <dgm:prSet presAssocID="{6EC52653-BDF4-4BAD-9879-BADA8000A049}" presName="horzTwo" presStyleCnt="0"/>
      <dgm:spPr/>
    </dgm:pt>
    <dgm:pt modelId="{77CD3964-C17F-40F4-9FD6-C9AAE749812F}" type="pres">
      <dgm:prSet presAssocID="{16DF7BE8-8EB3-4843-9A76-62FCA21CC4AB}" presName="vertThree" presStyleCnt="0"/>
      <dgm:spPr/>
    </dgm:pt>
    <dgm:pt modelId="{E3C9EB67-B89D-493E-A473-C54637695A12}" type="pres">
      <dgm:prSet presAssocID="{16DF7BE8-8EB3-4843-9A76-62FCA21CC4AB}" presName="txThree" presStyleLbl="node3" presStyleIdx="0" presStyleCnt="4" custLinFactNeighborX="1060" custLinFactNeighborY="4183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68AF825C-A11D-4ADA-B862-55FF10B2245E}" type="pres">
      <dgm:prSet presAssocID="{16DF7BE8-8EB3-4843-9A76-62FCA21CC4AB}" presName="horzThree" presStyleCnt="0"/>
      <dgm:spPr/>
    </dgm:pt>
    <dgm:pt modelId="{755260F5-F656-46F6-AFDD-F22D4CC24562}" type="pres">
      <dgm:prSet presAssocID="{91CA2BF9-507A-436B-8950-D97A17A3C2B2}" presName="sibSpaceThree" presStyleCnt="0"/>
      <dgm:spPr/>
    </dgm:pt>
    <dgm:pt modelId="{3D0AD3D8-0E30-48BF-A1B5-10D08C230EDE}" type="pres">
      <dgm:prSet presAssocID="{C6B420C8-5829-476A-AB5E-25A6D7FF3CFD}" presName="vertThree" presStyleCnt="0"/>
      <dgm:spPr/>
    </dgm:pt>
    <dgm:pt modelId="{879E6AA6-B6CF-4FB5-9878-E0421C3C6500}" type="pres">
      <dgm:prSet presAssocID="{C6B420C8-5829-476A-AB5E-25A6D7FF3CFD}" presName="txThree" presStyleLbl="node3" presStyleIdx="1" presStyleCnt="4" custLinFactNeighborX="530" custLinFactNeighborY="4183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B665145-6A6A-41B6-87A7-489BB2EAB5AC}" type="pres">
      <dgm:prSet presAssocID="{C6B420C8-5829-476A-AB5E-25A6D7FF3CFD}" presName="horzThree" presStyleCnt="0"/>
      <dgm:spPr/>
    </dgm:pt>
    <dgm:pt modelId="{268D52C7-90C1-432C-A312-4A33E6E7D72A}" type="pres">
      <dgm:prSet presAssocID="{B8237031-B3D1-4C28-B674-1AE40DF23502}" presName="sibSpaceTwo" presStyleCnt="0"/>
      <dgm:spPr/>
    </dgm:pt>
    <dgm:pt modelId="{359D9B3D-EEAC-4662-8CF7-FC2C6DAF65A9}" type="pres">
      <dgm:prSet presAssocID="{DBAB408C-CDFE-4599-BFBF-705BC328356C}" presName="vertTwo" presStyleCnt="0"/>
      <dgm:spPr/>
    </dgm:pt>
    <dgm:pt modelId="{9E74C235-CB28-4F83-BD2E-FFF1D07B6AB9}" type="pres">
      <dgm:prSet presAssocID="{DBAB408C-CDFE-4599-BFBF-705BC328356C}" presName="txTwo" presStyleLbl="node2" presStyleIdx="1" presStyleCnt="2" custScaleY="14604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CE31BEB7-B4B4-44BD-ABE1-4787757B716A}" type="pres">
      <dgm:prSet presAssocID="{DBAB408C-CDFE-4599-BFBF-705BC328356C}" presName="parTransTwo" presStyleCnt="0"/>
      <dgm:spPr/>
    </dgm:pt>
    <dgm:pt modelId="{8D43C1BC-4CA0-4F71-AE1C-640715240D86}" type="pres">
      <dgm:prSet presAssocID="{DBAB408C-CDFE-4599-BFBF-705BC328356C}" presName="horzTwo" presStyleCnt="0"/>
      <dgm:spPr/>
    </dgm:pt>
    <dgm:pt modelId="{8DE92F1C-3112-4BBC-A15D-E47C5FF40F51}" type="pres">
      <dgm:prSet presAssocID="{6EA3B9D9-0615-484E-814C-66A97073872A}" presName="vertThree" presStyleCnt="0"/>
      <dgm:spPr/>
    </dgm:pt>
    <dgm:pt modelId="{4D0B340F-0D71-49E4-B5F0-8FFFAB15DED2}" type="pres">
      <dgm:prSet presAssocID="{6EA3B9D9-0615-484E-814C-66A97073872A}" presName="txThree" presStyleLbl="node3" presStyleIdx="2" presStyleCnt="4" custLinFactNeighborX="5654" custLinFactNeighborY="3390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FFF934AE-BA0D-4DF5-8236-5ABEA003AF86}" type="pres">
      <dgm:prSet presAssocID="{6EA3B9D9-0615-484E-814C-66A97073872A}" presName="horzThree" presStyleCnt="0"/>
      <dgm:spPr/>
    </dgm:pt>
    <dgm:pt modelId="{DA357DCD-1EEB-4741-98E8-381EADCE399B}" type="pres">
      <dgm:prSet presAssocID="{B0FA4BC5-F639-4496-B576-8AA3383E938A}" presName="sibSpaceThree" presStyleCnt="0"/>
      <dgm:spPr/>
    </dgm:pt>
    <dgm:pt modelId="{1795EAC7-3BA6-4054-9710-7F6992AB0546}" type="pres">
      <dgm:prSet presAssocID="{DEFC090D-0C5E-46F3-8029-23FA34B9E9AB}" presName="vertThree" presStyleCnt="0"/>
      <dgm:spPr/>
    </dgm:pt>
    <dgm:pt modelId="{46B0D29B-3EC3-4EC9-B87F-A0A7DF403A79}" type="pres">
      <dgm:prSet presAssocID="{DEFC090D-0C5E-46F3-8029-23FA34B9E9AB}" presName="txThree" presStyleLbl="node3" presStyleIdx="3" presStyleCnt="4" custLinFactNeighborX="4921" custLinFactNeighborY="-2227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F77EDF9C-4244-4738-846D-DEACC0571463}" type="pres">
      <dgm:prSet presAssocID="{DEFC090D-0C5E-46F3-8029-23FA34B9E9AB}" presName="horzThree" presStyleCnt="0"/>
      <dgm:spPr/>
    </dgm:pt>
  </dgm:ptLst>
  <dgm:cxnLst>
    <dgm:cxn modelId="{C5AC10F4-7247-4FE7-BBB2-41D608768067}" type="presOf" srcId="{16DF7BE8-8EB3-4843-9A76-62FCA21CC4AB}" destId="{E3C9EB67-B89D-493E-A473-C54637695A12}" srcOrd="0" destOrd="0" presId="urn:microsoft.com/office/officeart/2005/8/layout/hierarchy4"/>
    <dgm:cxn modelId="{36A74141-4D88-4D0B-89B2-4AFDB5207F06}" srcId="{C20C6221-A4AF-47E7-9520-7137D2DC0499}" destId="{B73CC428-4DAC-4C71-BF98-1B42DF214DE3}" srcOrd="0" destOrd="0" parTransId="{F565B41B-DCB9-44CD-B3B2-1D9A77BDCF34}" sibTransId="{6D09864D-937C-4BB9-93D9-613E79220B14}"/>
    <dgm:cxn modelId="{25825E9D-03FE-45AA-8B24-9BEDC6ED9FFA}" type="presOf" srcId="{DEFC090D-0C5E-46F3-8029-23FA34B9E9AB}" destId="{46B0D29B-3EC3-4EC9-B87F-A0A7DF403A79}" srcOrd="0" destOrd="0" presId="urn:microsoft.com/office/officeart/2005/8/layout/hierarchy4"/>
    <dgm:cxn modelId="{D5E08AF8-5B48-46A9-9A51-6A8B8F436D96}" type="presOf" srcId="{C20C6221-A4AF-47E7-9520-7137D2DC0499}" destId="{AB6E8074-772E-4605-A0C7-C8EE42BEA417}" srcOrd="0" destOrd="0" presId="urn:microsoft.com/office/officeart/2005/8/layout/hierarchy4"/>
    <dgm:cxn modelId="{7B78ECE8-7F61-42CF-A075-34FE118FA85A}" type="presOf" srcId="{C6B420C8-5829-476A-AB5E-25A6D7FF3CFD}" destId="{879E6AA6-B6CF-4FB5-9878-E0421C3C6500}" srcOrd="0" destOrd="0" presId="urn:microsoft.com/office/officeart/2005/8/layout/hierarchy4"/>
    <dgm:cxn modelId="{52FFC428-8A37-4B48-8EA7-0FD394EB160F}" srcId="{B73CC428-4DAC-4C71-BF98-1B42DF214DE3}" destId="{6EC52653-BDF4-4BAD-9879-BADA8000A049}" srcOrd="0" destOrd="0" parTransId="{274ADF3E-6E39-44A7-93E6-F9E8837AEC5E}" sibTransId="{B8237031-B3D1-4C28-B674-1AE40DF23502}"/>
    <dgm:cxn modelId="{34A3A333-DE3C-427D-A8A1-5E68158584A0}" type="presOf" srcId="{B73CC428-4DAC-4C71-BF98-1B42DF214DE3}" destId="{63BA4980-C1A2-48C5-AF4A-189334C2133E}" srcOrd="0" destOrd="0" presId="urn:microsoft.com/office/officeart/2005/8/layout/hierarchy4"/>
    <dgm:cxn modelId="{292DFA54-56E3-47E8-B819-B9357A82DEF5}" srcId="{B73CC428-4DAC-4C71-BF98-1B42DF214DE3}" destId="{DBAB408C-CDFE-4599-BFBF-705BC328356C}" srcOrd="1" destOrd="0" parTransId="{F3BCFB85-2316-4A6A-9474-DA9EAA1CED7B}" sibTransId="{319C61BB-D55F-4EFB-B55E-9EC170EE8A73}"/>
    <dgm:cxn modelId="{343DEE40-614D-4E26-A7C6-059830ACE74D}" srcId="{6EC52653-BDF4-4BAD-9879-BADA8000A049}" destId="{C6B420C8-5829-476A-AB5E-25A6D7FF3CFD}" srcOrd="1" destOrd="0" parTransId="{97E0E326-7098-4D38-B607-FEA9317DE8FA}" sibTransId="{A600A7A7-E355-4F13-938B-558BBF26155F}"/>
    <dgm:cxn modelId="{0CCA665B-B2BD-4A4D-90DF-7582650240F7}" type="presOf" srcId="{6EC52653-BDF4-4BAD-9879-BADA8000A049}" destId="{552F2F79-BBDE-415C-BB37-18F1EA9823A3}" srcOrd="0" destOrd="0" presId="urn:microsoft.com/office/officeart/2005/8/layout/hierarchy4"/>
    <dgm:cxn modelId="{B5DB74B2-5D45-482C-89D5-681068644765}" type="presOf" srcId="{6EA3B9D9-0615-484E-814C-66A97073872A}" destId="{4D0B340F-0D71-49E4-B5F0-8FFFAB15DED2}" srcOrd="0" destOrd="0" presId="urn:microsoft.com/office/officeart/2005/8/layout/hierarchy4"/>
    <dgm:cxn modelId="{1EC063EB-455D-49FA-96B3-DA01FE63DE5E}" type="presOf" srcId="{DBAB408C-CDFE-4599-BFBF-705BC328356C}" destId="{9E74C235-CB28-4F83-BD2E-FFF1D07B6AB9}" srcOrd="0" destOrd="0" presId="urn:microsoft.com/office/officeart/2005/8/layout/hierarchy4"/>
    <dgm:cxn modelId="{C65FA5FE-AE4A-4284-AAA9-20F3AB7ED830}" srcId="{DBAB408C-CDFE-4599-BFBF-705BC328356C}" destId="{DEFC090D-0C5E-46F3-8029-23FA34B9E9AB}" srcOrd="1" destOrd="0" parTransId="{2D626447-CEE1-4D14-9E5A-06810F16DCE8}" sibTransId="{E73EF1A4-386D-47A9-93E1-C84F4F387C9F}"/>
    <dgm:cxn modelId="{2938449A-7186-46CF-BD73-905926A04E84}" srcId="{6EC52653-BDF4-4BAD-9879-BADA8000A049}" destId="{16DF7BE8-8EB3-4843-9A76-62FCA21CC4AB}" srcOrd="0" destOrd="0" parTransId="{F0A8072F-E80C-4F06-BB22-8A48B96B8A17}" sibTransId="{91CA2BF9-507A-436B-8950-D97A17A3C2B2}"/>
    <dgm:cxn modelId="{7A32B57A-E34D-4BA3-B423-2AC1598C7188}" srcId="{DBAB408C-CDFE-4599-BFBF-705BC328356C}" destId="{6EA3B9D9-0615-484E-814C-66A97073872A}" srcOrd="0" destOrd="0" parTransId="{D1A4F35D-10D0-46B1-963F-D6733A7E514C}" sibTransId="{B0FA4BC5-F639-4496-B576-8AA3383E938A}"/>
    <dgm:cxn modelId="{4EA86540-24F1-4580-8ADD-620565E1A6A1}" type="presParOf" srcId="{AB6E8074-772E-4605-A0C7-C8EE42BEA417}" destId="{DA88243A-49BF-4609-BB69-F3F621AC8F2D}" srcOrd="0" destOrd="0" presId="urn:microsoft.com/office/officeart/2005/8/layout/hierarchy4"/>
    <dgm:cxn modelId="{F2E0D30C-6DFC-443E-9CCD-113218FF8797}" type="presParOf" srcId="{DA88243A-49BF-4609-BB69-F3F621AC8F2D}" destId="{63BA4980-C1A2-48C5-AF4A-189334C2133E}" srcOrd="0" destOrd="0" presId="urn:microsoft.com/office/officeart/2005/8/layout/hierarchy4"/>
    <dgm:cxn modelId="{2CBF3E9C-6A6F-4B9A-AFD8-AC684EE0BBCD}" type="presParOf" srcId="{DA88243A-49BF-4609-BB69-F3F621AC8F2D}" destId="{6558F513-A0F1-4715-9B30-6F9B8AF94B95}" srcOrd="1" destOrd="0" presId="urn:microsoft.com/office/officeart/2005/8/layout/hierarchy4"/>
    <dgm:cxn modelId="{31AF0932-9998-4FBE-B6D5-62CB1DF59764}" type="presParOf" srcId="{DA88243A-49BF-4609-BB69-F3F621AC8F2D}" destId="{A1202E14-17FF-45F9-9DFE-77CF6DDFB225}" srcOrd="2" destOrd="0" presId="urn:microsoft.com/office/officeart/2005/8/layout/hierarchy4"/>
    <dgm:cxn modelId="{BB3673BD-E062-4A5F-9107-FF68B3063E5F}" type="presParOf" srcId="{A1202E14-17FF-45F9-9DFE-77CF6DDFB225}" destId="{8EDBB47E-CCC8-4BF1-B0B8-1B4554423E91}" srcOrd="0" destOrd="0" presId="urn:microsoft.com/office/officeart/2005/8/layout/hierarchy4"/>
    <dgm:cxn modelId="{638BBCB9-8097-4D12-8012-14DAF47A1D7D}" type="presParOf" srcId="{8EDBB47E-CCC8-4BF1-B0B8-1B4554423E91}" destId="{552F2F79-BBDE-415C-BB37-18F1EA9823A3}" srcOrd="0" destOrd="0" presId="urn:microsoft.com/office/officeart/2005/8/layout/hierarchy4"/>
    <dgm:cxn modelId="{64EAE5D3-BD5C-439A-B4D8-08024C9B94E7}" type="presParOf" srcId="{8EDBB47E-CCC8-4BF1-B0B8-1B4554423E91}" destId="{06044868-F479-4672-A9B0-9D62D721C85E}" srcOrd="1" destOrd="0" presId="urn:microsoft.com/office/officeart/2005/8/layout/hierarchy4"/>
    <dgm:cxn modelId="{C8CE843B-94C0-4BE9-AE55-45FDB374C942}" type="presParOf" srcId="{8EDBB47E-CCC8-4BF1-B0B8-1B4554423E91}" destId="{223C707C-6F75-47A5-8773-2549A47216B4}" srcOrd="2" destOrd="0" presId="urn:microsoft.com/office/officeart/2005/8/layout/hierarchy4"/>
    <dgm:cxn modelId="{D09C624E-DB25-40EF-ABD8-0A8E88868E3D}" type="presParOf" srcId="{223C707C-6F75-47A5-8773-2549A47216B4}" destId="{77CD3964-C17F-40F4-9FD6-C9AAE749812F}" srcOrd="0" destOrd="0" presId="urn:microsoft.com/office/officeart/2005/8/layout/hierarchy4"/>
    <dgm:cxn modelId="{1A236D89-1385-4AC3-9700-B82429753057}" type="presParOf" srcId="{77CD3964-C17F-40F4-9FD6-C9AAE749812F}" destId="{E3C9EB67-B89D-493E-A473-C54637695A12}" srcOrd="0" destOrd="0" presId="urn:microsoft.com/office/officeart/2005/8/layout/hierarchy4"/>
    <dgm:cxn modelId="{3B78F57D-DC58-4A8D-B493-548CE67EF08B}" type="presParOf" srcId="{77CD3964-C17F-40F4-9FD6-C9AAE749812F}" destId="{68AF825C-A11D-4ADA-B862-55FF10B2245E}" srcOrd="1" destOrd="0" presId="urn:microsoft.com/office/officeart/2005/8/layout/hierarchy4"/>
    <dgm:cxn modelId="{3CEA2F1B-CDCC-4692-B9F3-8713524EE0D4}" type="presParOf" srcId="{223C707C-6F75-47A5-8773-2549A47216B4}" destId="{755260F5-F656-46F6-AFDD-F22D4CC24562}" srcOrd="1" destOrd="0" presId="urn:microsoft.com/office/officeart/2005/8/layout/hierarchy4"/>
    <dgm:cxn modelId="{4644D91F-CFE6-4E63-A393-EE99E4FA4928}" type="presParOf" srcId="{223C707C-6F75-47A5-8773-2549A47216B4}" destId="{3D0AD3D8-0E30-48BF-A1B5-10D08C230EDE}" srcOrd="2" destOrd="0" presId="urn:microsoft.com/office/officeart/2005/8/layout/hierarchy4"/>
    <dgm:cxn modelId="{690AF4A2-A7F5-4821-BF34-5315740FCE23}" type="presParOf" srcId="{3D0AD3D8-0E30-48BF-A1B5-10D08C230EDE}" destId="{879E6AA6-B6CF-4FB5-9878-E0421C3C6500}" srcOrd="0" destOrd="0" presId="urn:microsoft.com/office/officeart/2005/8/layout/hierarchy4"/>
    <dgm:cxn modelId="{8E3C1F2B-B203-4781-A7C7-A003D456D5C9}" type="presParOf" srcId="{3D0AD3D8-0E30-48BF-A1B5-10D08C230EDE}" destId="{9B665145-6A6A-41B6-87A7-489BB2EAB5AC}" srcOrd="1" destOrd="0" presId="urn:microsoft.com/office/officeart/2005/8/layout/hierarchy4"/>
    <dgm:cxn modelId="{BA9E01A3-A15C-40A6-A319-D997EA2C8988}" type="presParOf" srcId="{A1202E14-17FF-45F9-9DFE-77CF6DDFB225}" destId="{268D52C7-90C1-432C-A312-4A33E6E7D72A}" srcOrd="1" destOrd="0" presId="urn:microsoft.com/office/officeart/2005/8/layout/hierarchy4"/>
    <dgm:cxn modelId="{EB65C2E8-B49C-4841-BD12-EE8F02B0AB42}" type="presParOf" srcId="{A1202E14-17FF-45F9-9DFE-77CF6DDFB225}" destId="{359D9B3D-EEAC-4662-8CF7-FC2C6DAF65A9}" srcOrd="2" destOrd="0" presId="urn:microsoft.com/office/officeart/2005/8/layout/hierarchy4"/>
    <dgm:cxn modelId="{EF56FD97-27BC-4A82-8351-23F4AFF6BB6F}" type="presParOf" srcId="{359D9B3D-EEAC-4662-8CF7-FC2C6DAF65A9}" destId="{9E74C235-CB28-4F83-BD2E-FFF1D07B6AB9}" srcOrd="0" destOrd="0" presId="urn:microsoft.com/office/officeart/2005/8/layout/hierarchy4"/>
    <dgm:cxn modelId="{DA2FDFC6-2A32-4CE4-8C4C-5F0D6FA9DD16}" type="presParOf" srcId="{359D9B3D-EEAC-4662-8CF7-FC2C6DAF65A9}" destId="{CE31BEB7-B4B4-44BD-ABE1-4787757B716A}" srcOrd="1" destOrd="0" presId="urn:microsoft.com/office/officeart/2005/8/layout/hierarchy4"/>
    <dgm:cxn modelId="{A8B4ACBC-30A1-414F-B0C9-541279D2AEF1}" type="presParOf" srcId="{359D9B3D-EEAC-4662-8CF7-FC2C6DAF65A9}" destId="{8D43C1BC-4CA0-4F71-AE1C-640715240D86}" srcOrd="2" destOrd="0" presId="urn:microsoft.com/office/officeart/2005/8/layout/hierarchy4"/>
    <dgm:cxn modelId="{BBF52B2F-1CFD-45F0-8F5C-A514C89B5662}" type="presParOf" srcId="{8D43C1BC-4CA0-4F71-AE1C-640715240D86}" destId="{8DE92F1C-3112-4BBC-A15D-E47C5FF40F51}" srcOrd="0" destOrd="0" presId="urn:microsoft.com/office/officeart/2005/8/layout/hierarchy4"/>
    <dgm:cxn modelId="{34F839FA-C43A-4DAC-A203-472ECEAAFD2A}" type="presParOf" srcId="{8DE92F1C-3112-4BBC-A15D-E47C5FF40F51}" destId="{4D0B340F-0D71-49E4-B5F0-8FFFAB15DED2}" srcOrd="0" destOrd="0" presId="urn:microsoft.com/office/officeart/2005/8/layout/hierarchy4"/>
    <dgm:cxn modelId="{CDFD097E-4B6A-4272-90A7-51717A935127}" type="presParOf" srcId="{8DE92F1C-3112-4BBC-A15D-E47C5FF40F51}" destId="{FFF934AE-BA0D-4DF5-8236-5ABEA003AF86}" srcOrd="1" destOrd="0" presId="urn:microsoft.com/office/officeart/2005/8/layout/hierarchy4"/>
    <dgm:cxn modelId="{F4FEA946-EC62-49C8-9348-7DB8AB98460C}" type="presParOf" srcId="{8D43C1BC-4CA0-4F71-AE1C-640715240D86}" destId="{DA357DCD-1EEB-4741-98E8-381EADCE399B}" srcOrd="1" destOrd="0" presId="urn:microsoft.com/office/officeart/2005/8/layout/hierarchy4"/>
    <dgm:cxn modelId="{1C25197B-3169-44DF-920F-93BCCB7D708C}" type="presParOf" srcId="{8D43C1BC-4CA0-4F71-AE1C-640715240D86}" destId="{1795EAC7-3BA6-4054-9710-7F6992AB0546}" srcOrd="2" destOrd="0" presId="urn:microsoft.com/office/officeart/2005/8/layout/hierarchy4"/>
    <dgm:cxn modelId="{B8B4C370-2F0A-4110-B533-76B7A033B03F}" type="presParOf" srcId="{1795EAC7-3BA6-4054-9710-7F6992AB0546}" destId="{46B0D29B-3EC3-4EC9-B87F-A0A7DF403A79}" srcOrd="0" destOrd="0" presId="urn:microsoft.com/office/officeart/2005/8/layout/hierarchy4"/>
    <dgm:cxn modelId="{1D375022-420E-4006-81F7-98553DC5DB59}" type="presParOf" srcId="{1795EAC7-3BA6-4054-9710-7F6992AB0546}" destId="{F77EDF9C-4244-4738-846D-DEACC057146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FA820-C76D-4706-B0BB-14F9AB442689}">
      <dsp:nvSpPr>
        <dsp:cNvPr id="0" name=""/>
        <dsp:cNvSpPr/>
      </dsp:nvSpPr>
      <dsp:spPr>
        <a:xfrm>
          <a:off x="-231538" y="1124116"/>
          <a:ext cx="7900734" cy="130416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rgbClr val="C00000"/>
              </a:solidFill>
            </a:rPr>
            <a:t>	HANKKEEN ALOITUSVAIHE: Työntekijä laatii työlle tavoitteet, aikatauluttaa oman ohjelman, keskustelee asiasta ohjausryhmässä, laatii oman </a:t>
          </a:r>
          <a:r>
            <a:rPr lang="fi-FI" sz="1800" b="1" kern="1200" dirty="0" err="1" smtClean="0">
              <a:solidFill>
                <a:srgbClr val="C00000"/>
              </a:solidFill>
            </a:rPr>
            <a:t>swot-analyysin</a:t>
          </a:r>
          <a:r>
            <a:rPr lang="fi-FI" sz="1800" b="1" kern="1200" dirty="0" smtClean="0">
              <a:solidFill>
                <a:srgbClr val="C00000"/>
              </a:solidFill>
            </a:rPr>
            <a:t>, tiedottaa kunnassa ja paikallislehdessä</a:t>
          </a:r>
          <a:endParaRPr lang="fi-FI" sz="2400" kern="1200" dirty="0">
            <a:solidFill>
              <a:srgbClr val="FF0000"/>
            </a:solidFill>
          </a:endParaRPr>
        </a:p>
      </dsp:txBody>
      <dsp:txXfrm>
        <a:off x="-193340" y="1162314"/>
        <a:ext cx="4739326" cy="1227768"/>
      </dsp:txXfrm>
    </dsp:sp>
    <dsp:sp modelId="{6ADE4FEE-068B-4B1F-AD6D-6E1DD017F3E6}">
      <dsp:nvSpPr>
        <dsp:cNvPr id="0" name=""/>
        <dsp:cNvSpPr/>
      </dsp:nvSpPr>
      <dsp:spPr>
        <a:xfrm>
          <a:off x="1481387" y="3287165"/>
          <a:ext cx="6715627" cy="268949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6500" kern="1200" dirty="0"/>
        </a:p>
      </dsp:txBody>
      <dsp:txXfrm>
        <a:off x="1560160" y="3365938"/>
        <a:ext cx="3624796" cy="2531952"/>
      </dsp:txXfrm>
    </dsp:sp>
    <dsp:sp modelId="{7E388231-F93D-4FC4-B322-3F76CF252455}">
      <dsp:nvSpPr>
        <dsp:cNvPr id="0" name=""/>
        <dsp:cNvSpPr/>
      </dsp:nvSpPr>
      <dsp:spPr>
        <a:xfrm>
          <a:off x="5401459" y="726841"/>
          <a:ext cx="2375401" cy="174817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>
        <a:off x="5935924" y="726841"/>
        <a:ext cx="1306471" cy="1315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A4980-C1A2-48C5-AF4A-189334C2133E}">
      <dsp:nvSpPr>
        <dsp:cNvPr id="0" name=""/>
        <dsp:cNvSpPr/>
      </dsp:nvSpPr>
      <dsp:spPr>
        <a:xfrm>
          <a:off x="2250" y="1519"/>
          <a:ext cx="6091499" cy="1119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500" b="1" kern="1200" dirty="0" smtClean="0">
              <a:solidFill>
                <a:schemeClr val="tx1"/>
              </a:solidFill>
            </a:rPr>
            <a:t>Vanhusten työryhmän kokoukset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500" b="1" kern="1200" dirty="0" smtClean="0">
              <a:solidFill>
                <a:schemeClr val="tx1"/>
              </a:solidFill>
            </a:rPr>
            <a:t>Ja vanhusneuvoston kokoukset </a:t>
          </a:r>
          <a:endParaRPr lang="fi-FI" sz="2500" b="1" kern="1200" dirty="0">
            <a:solidFill>
              <a:schemeClr val="tx1"/>
            </a:solidFill>
          </a:endParaRPr>
        </a:p>
      </dsp:txBody>
      <dsp:txXfrm>
        <a:off x="35030" y="34299"/>
        <a:ext cx="6025939" cy="1053627"/>
      </dsp:txXfrm>
    </dsp:sp>
    <dsp:sp modelId="{552F2F79-BBDE-415C-BB37-18F1EA9823A3}">
      <dsp:nvSpPr>
        <dsp:cNvPr id="0" name=""/>
        <dsp:cNvSpPr/>
      </dsp:nvSpPr>
      <dsp:spPr>
        <a:xfrm>
          <a:off x="29582" y="1271372"/>
          <a:ext cx="2978541" cy="16179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dirty="0" smtClean="0">
              <a:solidFill>
                <a:schemeClr val="tx1"/>
              </a:solidFill>
            </a:rPr>
            <a:t>Vanhusneuvoston jäsen valitaan mukaan työryhmään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dirty="0" smtClean="0">
              <a:solidFill>
                <a:schemeClr val="tx1"/>
              </a:solidFill>
            </a:rPr>
            <a:t>Työryhmä aktiiviseen työhön vanhusneuvoston kanssa!</a:t>
          </a:r>
          <a:endParaRPr lang="fi-FI" sz="1700" b="1" kern="1200" dirty="0">
            <a:solidFill>
              <a:schemeClr val="tx1"/>
            </a:solidFill>
          </a:endParaRPr>
        </a:p>
      </dsp:txBody>
      <dsp:txXfrm>
        <a:off x="76970" y="1318760"/>
        <a:ext cx="2883765" cy="1523177"/>
      </dsp:txXfrm>
    </dsp:sp>
    <dsp:sp modelId="{E3C9EB67-B89D-493E-A473-C54637695A12}">
      <dsp:nvSpPr>
        <dsp:cNvPr id="0" name=""/>
        <dsp:cNvSpPr/>
      </dsp:nvSpPr>
      <dsp:spPr>
        <a:xfrm>
          <a:off x="23657" y="2944812"/>
          <a:ext cx="1458639" cy="11191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>
              <a:solidFill>
                <a:schemeClr val="tx1"/>
              </a:solidFill>
            </a:rPr>
            <a:t>Keskustelu, mitä vanhuksille, työlle  ja vanhusneuvostolle  kuuluu</a:t>
          </a:r>
        </a:p>
      </dsp:txBody>
      <dsp:txXfrm>
        <a:off x="56437" y="2977592"/>
        <a:ext cx="1393079" cy="1053627"/>
      </dsp:txXfrm>
    </dsp:sp>
    <dsp:sp modelId="{879E6AA6-B6CF-4FB5-9878-E0421C3C6500}">
      <dsp:nvSpPr>
        <dsp:cNvPr id="0" name=""/>
        <dsp:cNvSpPr/>
      </dsp:nvSpPr>
      <dsp:spPr>
        <a:xfrm>
          <a:off x="1535828" y="2944812"/>
          <a:ext cx="1458639" cy="11191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>
              <a:solidFill>
                <a:schemeClr val="tx1"/>
              </a:solidFill>
            </a:rPr>
            <a:t>Tavoitteet laatia uusi suunnitelma seuraavalle valtuustokaudelle, aineiston kerääminen osastoissa, myös vanhusneuvostossa</a:t>
          </a:r>
          <a:endParaRPr lang="fi-FI" sz="1000" b="1" kern="1200" dirty="0">
            <a:solidFill>
              <a:schemeClr val="tx1"/>
            </a:solidFill>
          </a:endParaRPr>
        </a:p>
      </dsp:txBody>
      <dsp:txXfrm>
        <a:off x="1568608" y="2977592"/>
        <a:ext cx="1393079" cy="1053627"/>
      </dsp:txXfrm>
    </dsp:sp>
    <dsp:sp modelId="{9E74C235-CB28-4F83-BD2E-FFF1D07B6AB9}">
      <dsp:nvSpPr>
        <dsp:cNvPr id="0" name=""/>
        <dsp:cNvSpPr/>
      </dsp:nvSpPr>
      <dsp:spPr>
        <a:xfrm>
          <a:off x="3109262" y="1214718"/>
          <a:ext cx="2978541" cy="16345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solidFill>
                <a:schemeClr val="tx1"/>
              </a:solidFill>
            </a:rPr>
            <a:t>4. 11.2013  Vanhus- ja vammaistyöryhmä                  	 ja ohjausryhmä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solidFill>
                <a:schemeClr val="tx1"/>
              </a:solidFill>
            </a:rPr>
            <a:t>20.1.2014    Vanhusneuvosto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solidFill>
                <a:schemeClr val="tx1"/>
              </a:solidFill>
            </a:rPr>
            <a:t>10.2.2014    Vanhus- ja vammaistyöryhmä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solidFill>
                <a:schemeClr val="tx1"/>
              </a:solidFill>
            </a:rPr>
            <a:t>  4.3.2014    Ikäihminen toimijana o-ryhmä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solidFill>
                <a:schemeClr val="tx1"/>
              </a:solidFill>
            </a:rPr>
            <a:t>5.3.2014      Vanhusneuvosto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solidFill>
                <a:schemeClr val="tx1"/>
              </a:solidFill>
            </a:rPr>
            <a:t>7.15.14        Vanhus- ja vammaistyöryhmä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21.5.2014  Vanhusneuvoston kokous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kern="1200" dirty="0"/>
        </a:p>
      </dsp:txBody>
      <dsp:txXfrm>
        <a:off x="3157137" y="1262593"/>
        <a:ext cx="2882791" cy="1538812"/>
      </dsp:txXfrm>
    </dsp:sp>
    <dsp:sp modelId="{4D0B340F-0D71-49E4-B5F0-8FFFAB15DED2}">
      <dsp:nvSpPr>
        <dsp:cNvPr id="0" name=""/>
        <dsp:cNvSpPr/>
      </dsp:nvSpPr>
      <dsp:spPr>
        <a:xfrm>
          <a:off x="3191734" y="2944812"/>
          <a:ext cx="1458639" cy="11191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>
              <a:solidFill>
                <a:schemeClr val="tx1"/>
              </a:solidFill>
            </a:rPr>
            <a:t>Päivitysaineiston kerääminen 30.3 mennessä alueet toimittavat muuttuneet tiedot</a:t>
          </a:r>
          <a:endParaRPr lang="fi-FI" sz="1000" b="1" kern="1200" dirty="0">
            <a:solidFill>
              <a:schemeClr val="tx1"/>
            </a:solidFill>
          </a:endParaRPr>
        </a:p>
      </dsp:txBody>
      <dsp:txXfrm>
        <a:off x="3224514" y="2977592"/>
        <a:ext cx="1393079" cy="1053627"/>
      </dsp:txXfrm>
    </dsp:sp>
    <dsp:sp modelId="{46B0D29B-3EC3-4EC9-B87F-A0A7DF403A79}">
      <dsp:nvSpPr>
        <dsp:cNvPr id="0" name=""/>
        <dsp:cNvSpPr/>
      </dsp:nvSpPr>
      <dsp:spPr>
        <a:xfrm>
          <a:off x="4637360" y="2918368"/>
          <a:ext cx="1458639" cy="11191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>
              <a:solidFill>
                <a:schemeClr val="tx1"/>
              </a:solidFill>
            </a:rPr>
            <a:t>Vanhus- ja vammaistyön suunnitelman päivittämistyö  </a:t>
          </a:r>
          <a:r>
            <a:rPr lang="fi-FI" sz="1000" b="1" kern="1200" dirty="0" err="1" smtClean="0">
              <a:solidFill>
                <a:schemeClr val="tx1"/>
              </a:solidFill>
            </a:rPr>
            <a:t>huhti-toukokuussa</a:t>
          </a:r>
          <a:r>
            <a:rPr lang="fi-FI" sz="1000" b="1" kern="1200" dirty="0" smtClean="0">
              <a:solidFill>
                <a:schemeClr val="tx1"/>
              </a:solidFill>
            </a:rPr>
            <a:t>. Valmisversio viedään vanhusneuvoston jäsenille</a:t>
          </a:r>
          <a:endParaRPr lang="fi-FI" sz="1000" b="1" kern="1200" dirty="0">
            <a:solidFill>
              <a:schemeClr val="tx1"/>
            </a:solidFill>
          </a:endParaRPr>
        </a:p>
      </dsp:txBody>
      <dsp:txXfrm>
        <a:off x="4670140" y="2951148"/>
        <a:ext cx="1393079" cy="1053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9D05F-9B27-47CD-B626-A7EC84B31020}" type="datetimeFigureOut">
              <a:rPr lang="fi-FI" smtClean="0"/>
              <a:t>12.3.2014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AC1B9-EAB9-4263-BB7E-351AC9F924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206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1AA7-C87A-42D0-A10C-548485E0EFD3}" type="datetime1">
              <a:rPr lang="fi-FI" smtClean="0"/>
              <a:t>12.3.2014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4B04-5F5A-4D99-A8B3-F4C41CDBE06E}" type="datetime1">
              <a:rPr lang="fi-FI" smtClean="0"/>
              <a:t>12.3.2014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B13F-7F67-420F-AED4-3533C2C632D5}" type="datetime1">
              <a:rPr lang="fi-FI" smtClean="0"/>
              <a:t>12.3.2014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3D84-822F-453C-88B0-F00EDF0B3A14}" type="datetime1">
              <a:rPr lang="fi-FI" smtClean="0"/>
              <a:t>12.3.2014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D5F9-445D-4436-AC84-F7C1C870F952}" type="datetime1">
              <a:rPr lang="fi-FI" smtClean="0"/>
              <a:t>12.3.2014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69FE-0512-4144-A8BA-EFC4A08AF4BF}" type="datetime1">
              <a:rPr lang="fi-FI" smtClean="0"/>
              <a:t>12.3.2014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C21C-D699-4407-AFDF-6FBCA005D53E}" type="datetime1">
              <a:rPr lang="fi-FI" smtClean="0"/>
              <a:t>12.3.2014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5E02-35CB-4A3C-969B-32427AD04446}" type="datetime1">
              <a:rPr lang="fi-FI" smtClean="0"/>
              <a:t>12.3.2014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97A-76C2-488C-A1AC-ABD8B6B2A918}" type="datetime1">
              <a:rPr lang="fi-FI" smtClean="0"/>
              <a:t>12.3.2014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FE46-79F5-4CBC-9AD4-BE7E5B3592CA}" type="datetime1">
              <a:rPr lang="fi-FI" smtClean="0"/>
              <a:t>12.3.2014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EE9D-0E93-4C7B-B5AC-C9A309B22CCF}" type="datetime1">
              <a:rPr lang="fi-FI" smtClean="0"/>
              <a:t>12.3.2014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6F3BB-AB72-4530-80D8-437D269C9203}" type="datetime1">
              <a:rPr lang="fi-FI" smtClean="0"/>
              <a:t>12.3.2014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5F69-1FF0-4516-BF53-B75C8A46BEF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1454092122"/>
              </p:ext>
            </p:extLst>
          </p:nvPr>
        </p:nvGraphicFramePr>
        <p:xfrm>
          <a:off x="755577" y="216660"/>
          <a:ext cx="790073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orakulmio 2"/>
          <p:cNvSpPr/>
          <p:nvPr/>
        </p:nvSpPr>
        <p:spPr>
          <a:xfrm>
            <a:off x="22370" y="22454"/>
            <a:ext cx="9144000" cy="11247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i-FI" sz="2800" b="1" dirty="0" smtClean="0">
                <a:solidFill>
                  <a:schemeClr val="tx1"/>
                </a:solidFill>
              </a:rPr>
              <a:t>Ikäihminen toimijana – hanke</a:t>
            </a:r>
            <a:r>
              <a:rPr lang="fi-FI" sz="2800" b="1" dirty="0">
                <a:solidFill>
                  <a:schemeClr val="tx1"/>
                </a:solidFill>
              </a:rPr>
              <a:t>: vastaava </a:t>
            </a:r>
            <a:r>
              <a:rPr lang="fi-FI" sz="2800" b="1" dirty="0" smtClean="0">
                <a:solidFill>
                  <a:schemeClr val="tx1"/>
                </a:solidFill>
              </a:rPr>
              <a:t>sh Erja </a:t>
            </a:r>
            <a:r>
              <a:rPr lang="fi-FI" sz="2800" b="1" dirty="0">
                <a:solidFill>
                  <a:schemeClr val="tx1"/>
                </a:solidFill>
              </a:rPr>
              <a:t>Hurskainen </a:t>
            </a:r>
            <a:endParaRPr lang="fi-FI" sz="2800" b="1" dirty="0" smtClean="0">
              <a:solidFill>
                <a:schemeClr val="tx1"/>
              </a:solidFill>
            </a:endParaRPr>
          </a:p>
          <a:p>
            <a:pPr lvl="0"/>
            <a:r>
              <a:rPr lang="fi-FI" sz="2800" b="1" dirty="0" smtClean="0">
                <a:solidFill>
                  <a:schemeClr val="tx1"/>
                </a:solidFill>
              </a:rPr>
              <a:t>Kolarin kehittämistyö: Vanhusneuvoston perustaminen </a:t>
            </a:r>
            <a:endParaRPr lang="fi-FI" sz="2800" b="1" dirty="0">
              <a:solidFill>
                <a:schemeClr val="tx1"/>
              </a:solidFill>
            </a:endParaRPr>
          </a:p>
        </p:txBody>
      </p:sp>
      <p:sp>
        <p:nvSpPr>
          <p:cNvPr id="5" name="Kaarinuoli vasemmalle 4"/>
          <p:cNvSpPr/>
          <p:nvPr/>
        </p:nvSpPr>
        <p:spPr>
          <a:xfrm>
            <a:off x="8053834" y="5540169"/>
            <a:ext cx="757105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7" name="Kaarinuoli vasemmalle 6"/>
          <p:cNvSpPr/>
          <p:nvPr/>
        </p:nvSpPr>
        <p:spPr>
          <a:xfrm>
            <a:off x="8079419" y="5682159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729991" y="328498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grpSp>
        <p:nvGrpSpPr>
          <p:cNvPr id="11" name="Ryhmä 10"/>
          <p:cNvGrpSpPr/>
          <p:nvPr/>
        </p:nvGrpSpPr>
        <p:grpSpPr>
          <a:xfrm>
            <a:off x="0" y="2989550"/>
            <a:ext cx="9128328" cy="3908760"/>
            <a:chOff x="699" y="1391046"/>
            <a:chExt cx="3981182" cy="1281906"/>
          </a:xfrm>
        </p:grpSpPr>
        <p:sp>
          <p:nvSpPr>
            <p:cNvPr id="12" name="Pyöristetty suorakulmio 11"/>
            <p:cNvSpPr/>
            <p:nvPr/>
          </p:nvSpPr>
          <p:spPr>
            <a:xfrm>
              <a:off x="699" y="1391046"/>
              <a:ext cx="3981182" cy="1281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yöristetty suorakulmio 4"/>
            <p:cNvSpPr/>
            <p:nvPr/>
          </p:nvSpPr>
          <p:spPr>
            <a:xfrm>
              <a:off x="38245" y="1428592"/>
              <a:ext cx="3906090" cy="1206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5500" kern="1200"/>
            </a:p>
          </p:txBody>
        </p:sp>
      </p:grpSp>
      <p:sp>
        <p:nvSpPr>
          <p:cNvPr id="14" name="Tekstiruutu 13"/>
          <p:cNvSpPr txBox="1"/>
          <p:nvPr/>
        </p:nvSpPr>
        <p:spPr>
          <a:xfrm>
            <a:off x="729991" y="3204992"/>
            <a:ext cx="80909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C00000"/>
                </a:solidFill>
              </a:rPr>
              <a:t>                                 VANHUSNEUVOSTO SYNTYY:  </a:t>
            </a:r>
            <a:endParaRPr lang="fi-FI" b="1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C00000"/>
                </a:solidFill>
              </a:rPr>
              <a:t>Vanhuspalvelulakiin tutustuminen; vanhusneuvoston tehtävät 2 luku 4§, 11§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C00000"/>
                </a:solidFill>
              </a:rPr>
              <a:t>Kuntalaki; 27§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C00000"/>
                </a:solidFill>
              </a:rPr>
              <a:t>toimeenpano </a:t>
            </a:r>
            <a:r>
              <a:rPr lang="fi-FI" dirty="0">
                <a:solidFill>
                  <a:srgbClr val="C00000"/>
                </a:solidFill>
              </a:rPr>
              <a:t>kunnassa: </a:t>
            </a:r>
            <a:r>
              <a:rPr lang="fi-FI" dirty="0" smtClean="0">
                <a:solidFill>
                  <a:srgbClr val="C00000"/>
                </a:solidFill>
              </a:rPr>
              <a:t>selvitettiin vuoden 2000 alussa ollut toiminta ja kokoushistoria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C00000"/>
                </a:solidFill>
              </a:rPr>
              <a:t>Tiedottaminen paikallislehdessä Luoteis-Lapissa 2 kertaa loppuvuonna 2013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C00000"/>
                </a:solidFill>
              </a:rPr>
              <a:t>Yhteydenpitoa järjestöihin. Puheluja ei eläkeläis- veteraani ja invalidijärjestöille. Kylätoimikunnan jäsenille ja kyläedustajille. </a:t>
            </a:r>
            <a:endParaRPr lang="fi-FI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C00000"/>
                </a:solidFill>
              </a:rPr>
              <a:t>Tiedotustilaisuus Kolarin kunnan valtuustosalissa</a:t>
            </a:r>
          </a:p>
          <a:p>
            <a:pPr marL="285750" indent="-285750">
              <a:buFontTx/>
              <a:buChar char="-"/>
            </a:pPr>
            <a:r>
              <a:rPr lang="fi-FI" dirty="0" smtClean="0">
                <a:solidFill>
                  <a:srgbClr val="C00000"/>
                </a:solidFill>
              </a:rPr>
              <a:t>Tiedotustilaisuus Kolarin eläkeläisjärjestöissä ja </a:t>
            </a:r>
            <a:r>
              <a:rPr lang="fi-FI" dirty="0" err="1" smtClean="0">
                <a:solidFill>
                  <a:srgbClr val="C00000"/>
                </a:solidFill>
              </a:rPr>
              <a:t>Kurtakon</a:t>
            </a:r>
            <a:r>
              <a:rPr lang="fi-FI" dirty="0" smtClean="0">
                <a:solidFill>
                  <a:srgbClr val="C00000"/>
                </a:solidFill>
              </a:rPr>
              <a:t> toimintakerhossa sekä </a:t>
            </a:r>
            <a:r>
              <a:rPr lang="fi-FI" dirty="0" err="1" smtClean="0">
                <a:solidFill>
                  <a:srgbClr val="C00000"/>
                </a:solidFill>
              </a:rPr>
              <a:t>Sieppijärven</a:t>
            </a:r>
            <a:r>
              <a:rPr lang="fi-FI" dirty="0" smtClean="0">
                <a:solidFill>
                  <a:srgbClr val="C00000"/>
                </a:solidFill>
              </a:rPr>
              <a:t> etäjumpparyhmässä.</a:t>
            </a:r>
          </a:p>
          <a:p>
            <a:pPr marL="285750" indent="-285750">
              <a:buFontTx/>
              <a:buChar char="-"/>
            </a:pPr>
            <a:endParaRPr lang="fi-FI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fi-FI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fi-FI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fi-FI" dirty="0" smtClean="0">
              <a:solidFill>
                <a:srgbClr val="C00000"/>
              </a:solidFill>
            </a:endParaRPr>
          </a:p>
        </p:txBody>
      </p:sp>
      <p:sp>
        <p:nvSpPr>
          <p:cNvPr id="15" name="Kaarinuoli vasemmalle 14"/>
          <p:cNvSpPr/>
          <p:nvPr/>
        </p:nvSpPr>
        <p:spPr>
          <a:xfrm>
            <a:off x="8072968" y="2161330"/>
            <a:ext cx="757105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6876256" y="134076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Suunnit-</a:t>
            </a:r>
            <a:endParaRPr lang="fi-FI" dirty="0" smtClean="0"/>
          </a:p>
          <a:p>
            <a:pPr algn="ctr"/>
            <a:r>
              <a:rPr lang="fi-FI" dirty="0" smtClean="0"/>
              <a:t>tele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1</a:t>
            </a:fld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i-FI" b="1" dirty="0" smtClean="0">
                <a:solidFill>
                  <a:schemeClr val="tx1"/>
                </a:solidFill>
              </a:rPr>
              <a:t>Vanhuspalvelulaki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4040188" cy="546075"/>
          </a:xfrm>
        </p:spPr>
        <p:txBody>
          <a:bodyPr>
            <a:noAutofit/>
          </a:bodyPr>
          <a:lstStyle/>
          <a:p>
            <a:pPr algn="ctr"/>
            <a:endParaRPr lang="fi-FI" sz="1600" dirty="0" smtClean="0"/>
          </a:p>
          <a:p>
            <a:pPr algn="ctr"/>
            <a:endParaRPr lang="fi-FI" sz="1600" dirty="0"/>
          </a:p>
          <a:p>
            <a:pPr algn="ctr"/>
            <a:endParaRPr lang="fi-FI" sz="1600" dirty="0" smtClean="0"/>
          </a:p>
          <a:p>
            <a:endParaRPr lang="fi-FI" sz="1600" dirty="0" smtClean="0"/>
          </a:p>
          <a:p>
            <a:endParaRPr lang="fi-FI" sz="1600" dirty="0"/>
          </a:p>
          <a:p>
            <a:r>
              <a:rPr lang="fi-FI" dirty="0" smtClean="0"/>
              <a:t>VANHUSNEUVOSTO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Lain tarkastelu ja Kunnan yleiset velvollisuudet </a:t>
            </a:r>
            <a:r>
              <a:rPr lang="fi-FI" dirty="0" smtClean="0">
                <a:solidFill>
                  <a:schemeClr val="tx1"/>
                </a:solidFill>
              </a:rPr>
              <a:t> 2-luku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Vanhusneuvostolle kerätään tietoa vanhusten hyvinvoinnista Kolarissa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Yhteistyön merkitystä korostetaan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VANHUSPALVELUSUUNNITELMA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Otetaan seuraavaan päivitykseen mukaan: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tavoitteiden määrittely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Toimenpiteiden määrittely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Toimialojen vastuut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Miten kunta toteuttaa yhteistyötä eri toimialojen kanssa: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     	esim. julkisten tahojen,            	yritysten, järjestöjen, ja 	yleishyödyllisten 	yhteisöjen kanssa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799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i-FI" b="1" dirty="0" smtClean="0">
                <a:solidFill>
                  <a:schemeClr val="tx1"/>
                </a:solidFill>
              </a:rPr>
              <a:t>TOIMINTA ALKAA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Vanhusneuvoston perustaminen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lvl="0"/>
            <a:r>
              <a:rPr lang="fi-FI" dirty="0">
                <a:solidFill>
                  <a:schemeClr val="tx1"/>
                </a:solidFill>
              </a:rPr>
              <a:t>Vanhusneuvoston jäsenvaalin avaaminen, tiedottaminen</a:t>
            </a:r>
          </a:p>
          <a:p>
            <a:pPr lvl="0"/>
            <a:r>
              <a:rPr lang="fi-FI" dirty="0">
                <a:solidFill>
                  <a:schemeClr val="tx1"/>
                </a:solidFill>
              </a:rPr>
              <a:t>Ohjesääntöjen laatiminen, yhteistyö hallintojohtajan kanssa, toimintaedellytysten varaaminen, kunnanhallituksen </a:t>
            </a:r>
            <a:r>
              <a:rPr lang="fi-FI" dirty="0" smtClean="0">
                <a:solidFill>
                  <a:schemeClr val="tx1"/>
                </a:solidFill>
              </a:rPr>
              <a:t>päätökset asiasta</a:t>
            </a:r>
            <a:endParaRPr lang="fi-FI" dirty="0">
              <a:solidFill>
                <a:schemeClr val="tx1"/>
              </a:solidFill>
            </a:endParaRPr>
          </a:p>
          <a:p>
            <a:pPr lvl="0"/>
            <a:r>
              <a:rPr lang="fi-FI" dirty="0">
                <a:solidFill>
                  <a:schemeClr val="tx1"/>
                </a:solidFill>
              </a:rPr>
              <a:t>avauskokous tammikuussa-14 ja kokoukset maaliskuu- ja toukokuu -2014</a:t>
            </a: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Vanhusneuvoston jalkautuminen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chemeClr val="tx1"/>
                </a:solidFill>
              </a:rPr>
              <a:t>Jatkuva motivointi toimimaan IKÄIHMINEN-TOIMIJANA -hankkeen päätyttyä. Esitä asioita, joita vanhusneuvosto voi tehdä. Yksi on </a:t>
            </a:r>
            <a:r>
              <a:rPr lang="fi-FI" dirty="0" smtClean="0">
                <a:solidFill>
                  <a:schemeClr val="tx1"/>
                </a:solidFill>
              </a:rPr>
              <a:t>toimintasuunnitelman ja toinen vanhuskalenterin </a:t>
            </a:r>
            <a:r>
              <a:rPr lang="fi-FI" dirty="0">
                <a:solidFill>
                  <a:schemeClr val="tx1"/>
                </a:solidFill>
              </a:rPr>
              <a:t>laatiminen</a:t>
            </a:r>
          </a:p>
          <a:p>
            <a:pPr lvl="0"/>
            <a:r>
              <a:rPr lang="fi-FI" dirty="0">
                <a:solidFill>
                  <a:schemeClr val="tx1"/>
                </a:solidFill>
              </a:rPr>
              <a:t>Jatkoedellytysten turvaaminen hankkeen päätyttyä; </a:t>
            </a:r>
            <a:endParaRPr lang="fi-FI" dirty="0" smtClean="0">
              <a:solidFill>
                <a:schemeClr val="tx1"/>
              </a:solidFill>
            </a:endParaRPr>
          </a:p>
          <a:p>
            <a:pPr lvl="0"/>
            <a:r>
              <a:rPr lang="fi-FI" dirty="0" smtClean="0">
                <a:solidFill>
                  <a:schemeClr val="tx1"/>
                </a:solidFill>
              </a:rPr>
              <a:t>Sihteerin valinta syksylle ja toimintasuunnitelman laatiminen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30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1622146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5F69-1FF0-4516-BF53-B75C8A46BEF3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256</Words>
  <Application>Microsoft Office PowerPoint</Application>
  <PresentationFormat>Näytössä katseltava diaesitys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PowerPoint-esitys</vt:lpstr>
      <vt:lpstr>Vanhuspalvelulaki</vt:lpstr>
      <vt:lpstr>TOIMINTA ALKAA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poske</dc:creator>
  <cp:lastModifiedBy> </cp:lastModifiedBy>
  <cp:revision>41</cp:revision>
  <cp:lastPrinted>2014-02-28T09:05:16Z</cp:lastPrinted>
  <dcterms:created xsi:type="dcterms:W3CDTF">2014-02-03T05:26:26Z</dcterms:created>
  <dcterms:modified xsi:type="dcterms:W3CDTF">2014-03-12T10:38:41Z</dcterms:modified>
</cp:coreProperties>
</file>